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36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19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gCr21QdpEwXZreK21QAiACD2ed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19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ctrTitle"/>
          </p:nvPr>
        </p:nvSpPr>
        <p:spPr>
          <a:xfrm>
            <a:off x="233781" y="1433649"/>
            <a:ext cx="6390300" cy="395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4"/>
          <p:cNvSpPr txBox="1"/>
          <p:nvPr>
            <p:ph idx="1" type="subTitle"/>
          </p:nvPr>
        </p:nvSpPr>
        <p:spPr>
          <a:xfrm>
            <a:off x="233775" y="5456992"/>
            <a:ext cx="6390300" cy="1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hasCustomPrompt="1" type="title"/>
          </p:nvPr>
        </p:nvSpPr>
        <p:spPr>
          <a:xfrm>
            <a:off x="233775" y="2129799"/>
            <a:ext cx="6390300" cy="378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233775" y="6069481"/>
            <a:ext cx="6390300" cy="25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33775" y="4141374"/>
            <a:ext cx="6390300" cy="16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233775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7"/>
          <p:cNvSpPr txBox="1"/>
          <p:nvPr>
            <p:ph idx="2" type="body"/>
          </p:nvPr>
        </p:nvSpPr>
        <p:spPr>
          <a:xfrm>
            <a:off x="3624300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233775" y="1069785"/>
            <a:ext cx="2106000" cy="1455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233775" y="2675618"/>
            <a:ext cx="2106000" cy="612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367688" y="866746"/>
            <a:ext cx="4775700" cy="787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429000" y="48"/>
            <a:ext cx="3429000" cy="99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199125" y="2374428"/>
            <a:ext cx="3033900" cy="2854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199125" y="5397207"/>
            <a:ext cx="3033900" cy="23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3704625" y="1394418"/>
            <a:ext cx="2877600" cy="7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233775" y="8145800"/>
            <a:ext cx="4499100" cy="11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664050" y="2127825"/>
            <a:ext cx="5529900" cy="58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nl" sz="3600">
                <a:latin typeface="Calibri"/>
                <a:ea typeface="Calibri"/>
                <a:cs typeface="Calibri"/>
                <a:sym typeface="Calibri"/>
              </a:rPr>
              <a:t>Balletje blazen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>
                <a:solidFill>
                  <a:srgbClr val="F79646"/>
                </a:solidFill>
                <a:highlight>
                  <a:srgbClr val="FFFFFF"/>
                </a:highlight>
              </a:rPr>
              <a:t>Galaten 5:25-2</a:t>
            </a:r>
            <a:endParaRPr sz="1600">
              <a:solidFill>
                <a:srgbClr val="F79646"/>
              </a:solidFill>
              <a:highlight>
                <a:srgbClr val="FFFFFF"/>
              </a:highlight>
            </a:endParaRPr>
          </a:p>
          <a:p>
            <a:pPr indent="0" lvl="0" marL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nl" sz="1600">
                <a:solidFill>
                  <a:srgbClr val="F79646"/>
                </a:solidFill>
                <a:highlight>
                  <a:srgbClr val="FFFFFF"/>
                </a:highlight>
              </a:rPr>
              <a:t>“Wij hebben ons nieuwe leven aan de heilige Geest te danken. …laten we leven zoals de Geest het wil."</a:t>
            </a:r>
            <a:endParaRPr i="1" sz="1600">
              <a:solidFill>
                <a:srgbClr val="F79646"/>
              </a:solidFill>
              <a:highlight>
                <a:srgbClr val="FFFFFF"/>
              </a:highlight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i="1" sz="1600">
              <a:solidFill>
                <a:srgbClr val="F3943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1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nl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Opdracht:	</a:t>
            </a:r>
            <a:endParaRPr b="1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Op de vloer liggen lijnen in verschillende kleuren.</a:t>
            </a:r>
            <a:endParaRPr sz="16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De blauwe lijn is het spoor van ‘vriendelijk-zijn’.</a:t>
            </a:r>
            <a:endParaRPr sz="16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De groene lijn is het spoor van ‘blijdschap’.</a:t>
            </a:r>
            <a:endParaRPr sz="16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De rode lijn is het spoor van 'moedig en dapper zijn’.</a:t>
            </a:r>
            <a:endParaRPr sz="16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-"/>
            </a:pPr>
            <a:r>
              <a:rPr lang="nl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Neem een balletje in de juiste kleur en leg die aan het begin van de lijn.</a:t>
            </a:r>
            <a:endParaRPr sz="16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-"/>
            </a:pPr>
            <a:r>
              <a:rPr lang="nl" sz="1600"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Blaas met een rietje het balletje vooruit. Lukt het om het balletje recht over de lijn te blazen?!</a:t>
            </a:r>
            <a:endParaRPr sz="1600"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nl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Om door te praten: </a:t>
            </a:r>
            <a:endParaRPr b="1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-"/>
            </a:pPr>
            <a:r>
              <a:rPr lang="nl" sz="1600">
                <a:latin typeface="Calibri"/>
                <a:ea typeface="Calibri"/>
                <a:cs typeface="Calibri"/>
                <a:sym typeface="Calibri"/>
              </a:rPr>
              <a:t>Hoe vind jij het als mensen vriendelijk zijn tegen jou? Lukt het jou om aardig te zijn tegen mensen?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-"/>
            </a:pPr>
            <a:r>
              <a:rPr lang="nl" sz="1600">
                <a:latin typeface="Calibri"/>
                <a:ea typeface="Calibri"/>
                <a:cs typeface="Calibri"/>
                <a:sym typeface="Calibri"/>
              </a:rPr>
              <a:t>Wat maakt jou blij?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alibri"/>
              <a:buChar char="-"/>
            </a:pPr>
            <a:r>
              <a:rPr lang="nl" sz="1600">
                <a:latin typeface="Calibri"/>
                <a:ea typeface="Calibri"/>
                <a:cs typeface="Calibri"/>
                <a:sym typeface="Calibri"/>
              </a:rPr>
              <a:t>Kun jij iets vertellen over iets wat je hebt gedaan wat je heel spannend vond? Vind jij jezelf ook moedig en dapper?</a:t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sz="1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5400000">
            <a:off x="-33014" y="7950861"/>
            <a:ext cx="2276150" cy="1280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CE5CD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